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84" r:id="rId3"/>
    <p:sldId id="258" r:id="rId4"/>
    <p:sldId id="285" r:id="rId5"/>
    <p:sldId id="259" r:id="rId6"/>
    <p:sldId id="260" r:id="rId7"/>
    <p:sldId id="262" r:id="rId8"/>
    <p:sldId id="296" r:id="rId9"/>
    <p:sldId id="286" r:id="rId10"/>
    <p:sldId id="288" r:id="rId11"/>
    <p:sldId id="292" r:id="rId12"/>
    <p:sldId id="294" r:id="rId13"/>
    <p:sldId id="295" r:id="rId14"/>
    <p:sldId id="289" r:id="rId15"/>
    <p:sldId id="290" r:id="rId16"/>
    <p:sldId id="293" r:id="rId17"/>
    <p:sldId id="26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1. Знаете ли вы, что такое ГТО?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</c:v>
                </c:pt>
                <c:pt idx="1">
                  <c:v>55</c:v>
                </c:pt>
              </c:numCache>
            </c:numRef>
          </c:val>
        </c:ser>
        <c:axId val="69042176"/>
        <c:axId val="74128384"/>
      </c:barChart>
      <c:catAx>
        <c:axId val="69042176"/>
        <c:scaling>
          <c:orientation val="minMax"/>
        </c:scaling>
        <c:axPos val="b"/>
        <c:numFmt formatCode="General" sourceLinked="1"/>
        <c:tickLblPos val="nextTo"/>
        <c:crossAx val="74128384"/>
        <c:crosses val="autoZero"/>
        <c:auto val="1"/>
        <c:lblAlgn val="ctr"/>
        <c:lblOffset val="100"/>
      </c:catAx>
      <c:valAx>
        <c:axId val="74128384"/>
        <c:scaling>
          <c:orientation val="minMax"/>
        </c:scaling>
        <c:axPos val="l"/>
        <c:majorGridlines/>
        <c:numFmt formatCode="General" sourceLinked="1"/>
        <c:tickLblPos val="nextTo"/>
        <c:crossAx val="69042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29</c:v>
                </c:pt>
                <c:pt idx="3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47</c:v>
                </c:pt>
                <c:pt idx="1">
                  <c:v>45</c:v>
                </c:pt>
                <c:pt idx="2">
                  <c:v>33</c:v>
                </c:pt>
                <c:pt idx="3">
                  <c:v>33</c:v>
                </c:pt>
              </c:numCache>
            </c:numRef>
          </c:val>
        </c:ser>
        <c:shape val="cylinder"/>
        <c:axId val="89921024"/>
        <c:axId val="89922560"/>
        <c:axId val="0"/>
      </c:bar3DChart>
      <c:catAx>
        <c:axId val="89921024"/>
        <c:scaling>
          <c:orientation val="minMax"/>
        </c:scaling>
        <c:axPos val="b"/>
        <c:tickLblPos val="nextTo"/>
        <c:crossAx val="89922560"/>
        <c:crosses val="autoZero"/>
        <c:auto val="1"/>
        <c:lblAlgn val="ctr"/>
        <c:lblOffset val="100"/>
      </c:catAx>
      <c:valAx>
        <c:axId val="89922560"/>
        <c:scaling>
          <c:orientation val="minMax"/>
        </c:scaling>
        <c:axPos val="l"/>
        <c:majorGridlines/>
        <c:numFmt formatCode="General" sourceLinked="1"/>
        <c:tickLblPos val="nextTo"/>
        <c:crossAx val="899210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29563326203542"/>
          <c:y val="6.8823241768467408E-2"/>
          <c:w val="0.61842570126252405"/>
          <c:h val="0.8137217057631582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</c:v>
                </c:pt>
                <c:pt idx="1">
                  <c:v>138</c:v>
                </c:pt>
                <c:pt idx="2">
                  <c:v>140</c:v>
                </c:pt>
                <c:pt idx="3">
                  <c:v>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155</c:v>
                </c:pt>
                <c:pt idx="1">
                  <c:v>153</c:v>
                </c:pt>
                <c:pt idx="2">
                  <c:v>145</c:v>
                </c:pt>
                <c:pt idx="3">
                  <c:v>144</c:v>
                </c:pt>
              </c:numCache>
            </c:numRef>
          </c:val>
        </c:ser>
        <c:shape val="cylinder"/>
        <c:axId val="95302784"/>
        <c:axId val="95304320"/>
        <c:axId val="0"/>
      </c:bar3DChart>
      <c:catAx>
        <c:axId val="95302784"/>
        <c:scaling>
          <c:orientation val="minMax"/>
        </c:scaling>
        <c:axPos val="b"/>
        <c:tickLblPos val="nextTo"/>
        <c:crossAx val="95304320"/>
        <c:crosses val="autoZero"/>
        <c:auto val="1"/>
        <c:lblAlgn val="ctr"/>
        <c:lblOffset val="100"/>
      </c:catAx>
      <c:valAx>
        <c:axId val="95304320"/>
        <c:scaling>
          <c:orientation val="minMax"/>
        </c:scaling>
        <c:axPos val="l"/>
        <c:majorGridlines/>
        <c:numFmt formatCode="General" sourceLinked="1"/>
        <c:tickLblPos val="nextTo"/>
        <c:crossAx val="953027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9.7000000000000011</c:v>
                </c:pt>
                <c:pt idx="1">
                  <c:v>9.7000000000000011</c:v>
                </c:pt>
                <c:pt idx="2">
                  <c:v>9.8000000000000007</c:v>
                </c:pt>
                <c:pt idx="3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9.1</c:v>
                </c:pt>
                <c:pt idx="1">
                  <c:v>9.1</c:v>
                </c:pt>
                <c:pt idx="2">
                  <c:v>9.7000000000000011</c:v>
                </c:pt>
                <c:pt idx="3">
                  <c:v>9.7000000000000011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95351936"/>
        <c:axId val="95353472"/>
        <c:axId val="0"/>
      </c:bar3DChart>
      <c:catAx>
        <c:axId val="95351936"/>
        <c:scaling>
          <c:orientation val="minMax"/>
        </c:scaling>
        <c:axPos val="b"/>
        <c:tickLblPos val="nextTo"/>
        <c:crossAx val="95353472"/>
        <c:crosses val="autoZero"/>
        <c:auto val="1"/>
        <c:lblAlgn val="ctr"/>
        <c:lblOffset val="100"/>
      </c:catAx>
      <c:valAx>
        <c:axId val="95353472"/>
        <c:scaling>
          <c:orientation val="minMax"/>
        </c:scaling>
        <c:axPos val="l"/>
        <c:majorGridlines/>
        <c:numFmt formatCode="General" sourceLinked="1"/>
        <c:tickLblPos val="nextTo"/>
        <c:crossAx val="953519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9.7000000000000011</c:v>
                </c:pt>
                <c:pt idx="1">
                  <c:v>9.7000000000000011</c:v>
                </c:pt>
                <c:pt idx="2">
                  <c:v>9.8000000000000007</c:v>
                </c:pt>
                <c:pt idx="3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9.1</c:v>
                </c:pt>
                <c:pt idx="1">
                  <c:v>9.1</c:v>
                </c:pt>
                <c:pt idx="2">
                  <c:v>9.7000000000000011</c:v>
                </c:pt>
                <c:pt idx="3">
                  <c:v>9.7000000000000011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95399936"/>
        <c:axId val="95401472"/>
        <c:axId val="0"/>
      </c:bar3DChart>
      <c:catAx>
        <c:axId val="95399936"/>
        <c:scaling>
          <c:orientation val="minMax"/>
        </c:scaling>
        <c:axPos val="b"/>
        <c:tickLblPos val="nextTo"/>
        <c:crossAx val="95401472"/>
        <c:crosses val="autoZero"/>
        <c:auto val="1"/>
        <c:lblAlgn val="ctr"/>
        <c:lblOffset val="100"/>
      </c:catAx>
      <c:valAx>
        <c:axId val="95401472"/>
        <c:scaling>
          <c:orientation val="minMax"/>
        </c:scaling>
        <c:axPos val="l"/>
        <c:majorGridlines/>
        <c:numFmt formatCode="General" sourceLinked="1"/>
        <c:tickLblPos val="nextTo"/>
        <c:crossAx val="953999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</c:v>
                </c:pt>
                <c:pt idx="1">
                  <c:v>8</c:v>
                </c:pt>
              </c:numCache>
            </c:numRef>
          </c:val>
        </c:ser>
        <c:shape val="cylinder"/>
        <c:axId val="83775872"/>
        <c:axId val="83777408"/>
        <c:axId val="0"/>
      </c:bar3DChart>
      <c:catAx>
        <c:axId val="83775872"/>
        <c:scaling>
          <c:orientation val="minMax"/>
        </c:scaling>
        <c:axPos val="b"/>
        <c:numFmt formatCode="General" sourceLinked="1"/>
        <c:tickLblPos val="nextTo"/>
        <c:crossAx val="83777408"/>
        <c:crosses val="autoZero"/>
        <c:auto val="1"/>
        <c:lblAlgn val="ctr"/>
        <c:lblOffset val="100"/>
      </c:catAx>
      <c:valAx>
        <c:axId val="83777408"/>
        <c:scaling>
          <c:orientation val="minMax"/>
        </c:scaling>
        <c:axPos val="l"/>
        <c:majorGridlines/>
        <c:numFmt formatCode="General" sourceLinked="1"/>
        <c:tickLblPos val="nextTo"/>
        <c:crossAx val="83775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22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</c:v>
                </c:pt>
                <c:pt idx="1">
                  <c:v>3</c:v>
                </c:pt>
                <c:pt idx="2">
                  <c:v>22</c:v>
                </c:pt>
              </c:numCache>
            </c:numRef>
          </c:val>
        </c:ser>
        <c:shape val="cylinder"/>
        <c:axId val="83810560"/>
        <c:axId val="84082688"/>
        <c:axId val="0"/>
      </c:bar3DChart>
      <c:catAx>
        <c:axId val="83810560"/>
        <c:scaling>
          <c:orientation val="minMax"/>
        </c:scaling>
        <c:axPos val="b"/>
        <c:numFmt formatCode="General" sourceLinked="1"/>
        <c:tickLblPos val="nextTo"/>
        <c:crossAx val="84082688"/>
        <c:crosses val="autoZero"/>
        <c:auto val="1"/>
        <c:lblAlgn val="ctr"/>
        <c:lblOffset val="100"/>
      </c:catAx>
      <c:valAx>
        <c:axId val="84082688"/>
        <c:scaling>
          <c:orientation val="minMax"/>
        </c:scaling>
        <c:axPos val="l"/>
        <c:majorGridlines/>
        <c:numFmt formatCode="General" sourceLinked="1"/>
        <c:tickLblPos val="nextTo"/>
        <c:crossAx val="83810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0.23980267307559755"/>
          <c:y val="5.936709908180865E-2"/>
          <c:w val="0.37287447312943933"/>
          <c:h val="0.638332641831669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боюсь не получится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33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боюсь не получится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</c:v>
                </c:pt>
                <c:pt idx="1">
                  <c:v>6</c:v>
                </c:pt>
                <c:pt idx="2">
                  <c:v>16</c:v>
                </c:pt>
              </c:numCache>
            </c:numRef>
          </c:val>
        </c:ser>
        <c:shape val="cylinder"/>
        <c:axId val="84136320"/>
        <c:axId val="84137856"/>
        <c:axId val="0"/>
      </c:bar3DChart>
      <c:catAx>
        <c:axId val="84136320"/>
        <c:scaling>
          <c:orientation val="minMax"/>
        </c:scaling>
        <c:axPos val="b"/>
        <c:numFmt formatCode="General" sourceLinked="1"/>
        <c:tickLblPos val="nextTo"/>
        <c:crossAx val="84137856"/>
        <c:crosses val="autoZero"/>
        <c:auto val="1"/>
        <c:lblAlgn val="ctr"/>
        <c:lblOffset val="100"/>
      </c:catAx>
      <c:valAx>
        <c:axId val="84137856"/>
        <c:scaling>
          <c:orientation val="minMax"/>
        </c:scaling>
        <c:axPos val="l"/>
        <c:majorGridlines/>
        <c:numFmt formatCode="General" sourceLinked="1"/>
        <c:tickLblPos val="nextTo"/>
        <c:crossAx val="84136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22671332909433"/>
          <c:y val="6.0472039795409094E-3"/>
          <c:w val="0.32951502548356348"/>
          <c:h val="0.9939527960204586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27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84</c:v>
                </c:pt>
                <c:pt idx="1">
                  <c:v>6</c:v>
                </c:pt>
                <c:pt idx="2">
                  <c:v>16</c:v>
                </c:pt>
              </c:numCache>
            </c:numRef>
          </c:val>
        </c:ser>
        <c:axId val="84187392"/>
        <c:axId val="84189184"/>
      </c:barChart>
      <c:catAx>
        <c:axId val="84187392"/>
        <c:scaling>
          <c:orientation val="minMax"/>
        </c:scaling>
        <c:axPos val="b"/>
        <c:tickLblPos val="nextTo"/>
        <c:crossAx val="84189184"/>
        <c:crosses val="autoZero"/>
        <c:auto val="1"/>
        <c:lblAlgn val="ctr"/>
        <c:lblOffset val="100"/>
      </c:catAx>
      <c:valAx>
        <c:axId val="84189184"/>
        <c:scaling>
          <c:orientation val="minMax"/>
        </c:scaling>
        <c:axPos val="l"/>
        <c:majorGridlines/>
        <c:numFmt formatCode="General" sourceLinked="1"/>
        <c:tickLblPos val="nextTo"/>
        <c:crossAx val="841873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</c:v>
                </c:pt>
                <c:pt idx="1">
                  <c:v>4.4000000000000004</c:v>
                </c:pt>
              </c:numCache>
            </c:numRef>
          </c:val>
        </c:ser>
        <c:axId val="84192640"/>
        <c:axId val="88709376"/>
      </c:barChart>
      <c:catAx>
        <c:axId val="84192640"/>
        <c:scaling>
          <c:orientation val="minMax"/>
        </c:scaling>
        <c:axPos val="b"/>
        <c:tickLblPos val="nextTo"/>
        <c:crossAx val="88709376"/>
        <c:crosses val="autoZero"/>
        <c:auto val="1"/>
        <c:lblAlgn val="ctr"/>
        <c:lblOffset val="100"/>
      </c:catAx>
      <c:valAx>
        <c:axId val="88709376"/>
        <c:scaling>
          <c:orientation val="minMax"/>
        </c:scaling>
        <c:axPos val="l"/>
        <c:majorGridlines/>
        <c:numFmt formatCode="General" sourceLinked="1"/>
        <c:tickLblPos val="nextTo"/>
        <c:crossAx val="841926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79</c:v>
                </c:pt>
                <c:pt idx="1">
                  <c:v>8</c:v>
                </c:pt>
                <c:pt idx="2">
                  <c:v>17</c:v>
                </c:pt>
              </c:numCache>
            </c:numRef>
          </c:val>
        </c:ser>
        <c:axId val="83695872"/>
        <c:axId val="83697664"/>
      </c:barChart>
      <c:catAx>
        <c:axId val="83695872"/>
        <c:scaling>
          <c:orientation val="minMax"/>
        </c:scaling>
        <c:axPos val="b"/>
        <c:tickLblPos val="nextTo"/>
        <c:crossAx val="83697664"/>
        <c:crosses val="autoZero"/>
        <c:auto val="1"/>
        <c:lblAlgn val="ctr"/>
        <c:lblOffset val="100"/>
      </c:catAx>
      <c:valAx>
        <c:axId val="83697664"/>
        <c:scaling>
          <c:orientation val="minMax"/>
        </c:scaling>
        <c:axPos val="l"/>
        <c:majorGridlines/>
        <c:numFmt formatCode="General" sourceLinked="1"/>
        <c:tickLblPos val="nextTo"/>
        <c:crossAx val="83695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32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</c:ser>
        <c:axId val="83715200"/>
        <c:axId val="83716736"/>
      </c:barChart>
      <c:catAx>
        <c:axId val="83715200"/>
        <c:scaling>
          <c:orientation val="minMax"/>
        </c:scaling>
        <c:axPos val="b"/>
        <c:tickLblPos val="nextTo"/>
        <c:crossAx val="83716736"/>
        <c:crosses val="autoZero"/>
        <c:auto val="1"/>
        <c:lblAlgn val="ctr"/>
        <c:lblOffset val="100"/>
      </c:catAx>
      <c:valAx>
        <c:axId val="83716736"/>
        <c:scaling>
          <c:orientation val="minMax"/>
        </c:scaling>
        <c:axPos val="l"/>
        <c:majorGridlines/>
        <c:numFmt formatCode="General" sourceLinked="1"/>
        <c:tickLblPos val="nextTo"/>
        <c:crossAx val="83715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"А"</c:v>
                </c:pt>
                <c:pt idx="1">
                  <c:v>5 "Б"</c:v>
                </c:pt>
                <c:pt idx="2">
                  <c:v>5 "В"</c:v>
                </c:pt>
                <c:pt idx="3">
                  <c:v>5 "Г"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hape val="cylinder"/>
        <c:axId val="81834752"/>
        <c:axId val="81836288"/>
        <c:axId val="0"/>
      </c:bar3DChart>
      <c:catAx>
        <c:axId val="81834752"/>
        <c:scaling>
          <c:orientation val="minMax"/>
        </c:scaling>
        <c:axPos val="b"/>
        <c:tickLblPos val="nextTo"/>
        <c:crossAx val="81836288"/>
        <c:crosses val="autoZero"/>
        <c:auto val="1"/>
        <c:lblAlgn val="ctr"/>
        <c:lblOffset val="100"/>
      </c:catAx>
      <c:valAx>
        <c:axId val="81836288"/>
        <c:scaling>
          <c:orientation val="minMax"/>
        </c:scaling>
        <c:axPos val="l"/>
        <c:majorGridlines/>
        <c:numFmt formatCode="General" sourceLinked="1"/>
        <c:tickLblPos val="nextTo"/>
        <c:crossAx val="81834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878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24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76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147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45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3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3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6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1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7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68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213A8D-79B8-4C00-AE7F-8B3761351777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B4B8B9-3C19-4A5F-941E-CF450511634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121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687" y="0"/>
            <a:ext cx="10667999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22» ГОРОДА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КАЛУГИ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Секция: «Медицина»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Тема: «</a:t>
            </a:r>
            <a:r>
              <a:rPr lang="ru-RU" sz="3200" b="1" dirty="0" smtClean="0"/>
              <a:t>Физические упражнения, как средство предупреждения нарушений осанки у младших школьников».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/>
              <a:t>Автор </a:t>
            </a:r>
            <a:r>
              <a:rPr lang="ru-RU" sz="2400" dirty="0" smtClean="0"/>
              <a:t>работы : </a:t>
            </a:r>
            <a:r>
              <a:rPr lang="ru-RU" sz="2400" dirty="0" err="1" smtClean="0"/>
              <a:t>Богатырева</a:t>
            </a:r>
            <a:r>
              <a:rPr lang="ru-RU" sz="2400" dirty="0" smtClean="0"/>
              <a:t> Валерия</a:t>
            </a:r>
            <a:endParaRPr lang="ru-RU" sz="2400" b="1" i="1" dirty="0"/>
          </a:p>
          <a:p>
            <a:pPr algn="r"/>
            <a:r>
              <a:rPr lang="ru-RU" sz="2400" dirty="0"/>
              <a:t>Класс: </a:t>
            </a:r>
            <a:r>
              <a:rPr lang="ru-RU" sz="2400" dirty="0" smtClean="0"/>
              <a:t>10 «А»</a:t>
            </a:r>
            <a:endParaRPr lang="ru-RU" sz="2400" dirty="0"/>
          </a:p>
          <a:p>
            <a:pPr algn="r"/>
            <a:r>
              <a:rPr lang="ru-RU" sz="2400" dirty="0"/>
              <a:t>МБОУ «Средняя общеобразовательная </a:t>
            </a:r>
          </a:p>
          <a:p>
            <a:pPr algn="r"/>
            <a:r>
              <a:rPr lang="ru-RU" sz="2400" dirty="0"/>
              <a:t>школа №22» г. Калуги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Калуга,2022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3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25" y="286604"/>
            <a:ext cx="10253155" cy="13046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               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</a:rPr>
              <a:t>Таблица 3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Среднеарифметическое значение тестирование ГТО на заключительном этапе исследования в 5-х классах</a:t>
            </a: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6916" y="1638795"/>
          <a:ext cx="8787739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375"/>
                <a:gridCol w="1903144"/>
                <a:gridCol w="1903144"/>
                <a:gridCol w="1903144"/>
                <a:gridCol w="1381932"/>
              </a:tblGrid>
              <a:tr h="504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Тестирования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«А» (∑)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«Б» (∑)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«В» (∑)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«Г» (∑)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712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 вниз, стоя на скамейке (см.);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</a:tr>
              <a:tr h="712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Пресс за 1 минуту (кол-во раз);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</a:t>
                      </a:r>
                      <a:endParaRPr lang="ru-RU" sz="1400" dirty="0"/>
                    </a:p>
                  </a:txBody>
                  <a:tcPr/>
                </a:tc>
              </a:tr>
              <a:tr h="11433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Прыжок в длину с места (см);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144</a:t>
                      </a:r>
                      <a:endParaRPr lang="ru-RU" sz="1400" dirty="0"/>
                    </a:p>
                  </a:txBody>
                  <a:tcPr/>
                </a:tc>
              </a:tr>
              <a:tr h="712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Челночный бег 3х10 м (сек);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</a:t>
                      </a:r>
                      <a:endParaRPr lang="ru-RU" sz="1400" dirty="0"/>
                    </a:p>
                  </a:txBody>
                  <a:tcPr/>
                </a:tc>
              </a:tr>
              <a:tr h="7127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Отжимания (кол-во раз)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394" y="0"/>
            <a:ext cx="10312532" cy="11162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Сравнительный анализ ответов 5-х классов на анкетирование на заключительном этапе исследования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99101" y="7505205"/>
          <a:ext cx="4108140" cy="36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1757548"/>
          <a:ext cx="3075708" cy="342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907477" y="1731819"/>
          <a:ext cx="3075708" cy="342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826828" y="1753591"/>
          <a:ext cx="3075708" cy="342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1033154"/>
          <a:ext cx="2719448" cy="701040"/>
        </p:xfrm>
        <a:graphic>
          <a:graphicData uri="http://schemas.openxmlformats.org/drawingml/2006/table">
            <a:tbl>
              <a:tblPr/>
              <a:tblGrid>
                <a:gridCol w="2719448"/>
              </a:tblGrid>
              <a:tr h="213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1. Знаете ли вы, что такое ГТО?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04459" y="1045030"/>
            <a:ext cx="2968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2.Принимают ли нормы ГТО у вас в школе?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18911" y="1068779"/>
            <a:ext cx="326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3.Хотели бы вы дать нормы ГТО?</a:t>
            </a:r>
            <a:endParaRPr lang="ru-RU" sz="2000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894618" y="1769424"/>
          <a:ext cx="3094182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20249" y="831273"/>
            <a:ext cx="278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4.Посоветовали бы вы сдать нормы ГТО родителям или друзьям?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71" y="1846263"/>
          <a:ext cx="3368159" cy="333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156364" y="1793174"/>
          <a:ext cx="3598223" cy="350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5740" y="593766"/>
            <a:ext cx="3170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6.Считаете ли вы, что нужно готовиться к сдаче норм ГТО?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33153" y="783771"/>
            <a:ext cx="27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5.Занимаетесь ли вы спортом?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7862785" y="1740945"/>
          <a:ext cx="3715657" cy="34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39595" y="439387"/>
            <a:ext cx="383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7.Если будут дополнительные занятия у вас в школе по подготовке к сдаче норм ГТО, вы пойдете на эти занятия?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Анализируя ответы школьников, мы наблюдаем положительную динамику в каждом ответе учеников в конце исследования, следовательно можно сделать вывод, что повышая </a:t>
            </a:r>
            <a:r>
              <a:rPr lang="ru-RU" sz="2800" dirty="0" err="1" smtClean="0">
                <a:solidFill>
                  <a:schemeClr val="tx1"/>
                </a:solidFill>
              </a:rPr>
              <a:t>популизацию</a:t>
            </a:r>
            <a:r>
              <a:rPr lang="ru-RU" sz="2800" dirty="0" smtClean="0">
                <a:solidFill>
                  <a:schemeClr val="tx1"/>
                </a:solidFill>
              </a:rPr>
              <a:t> сдачи норм ГТО в нашей школе, многие ученики записались на спортивные секции и все больше учеников 5-х классах хотят сдать нормы ГТО.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9093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Сравнительный анализ результатов тестирования в начале и конце исследования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2885" y="1798551"/>
            <a:ext cx="3154086" cy="736282"/>
          </a:xfrm>
        </p:spPr>
        <p:txBody>
          <a:bodyPr/>
          <a:lstStyle/>
          <a:p>
            <a:r>
              <a:rPr lang="ru-RU" dirty="0" smtClean="0"/>
              <a:t>Наклон вниз, стоя на скамейке (см.)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94117" y="1769423"/>
            <a:ext cx="3044834" cy="646656"/>
          </a:xfrm>
        </p:spPr>
        <p:txBody>
          <a:bodyPr/>
          <a:lstStyle/>
          <a:p>
            <a:r>
              <a:rPr lang="ru-RU" dirty="0" smtClean="0"/>
              <a:t>Пресс за 1 минуту (кол-во раз)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98200" y="2493818"/>
          <a:ext cx="3629416" cy="332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191990" y="2458192"/>
          <a:ext cx="3491345" cy="3149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8039595" y="2363189"/>
          <a:ext cx="3339976" cy="297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02732" y="1828800"/>
            <a:ext cx="27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Прыжок в длину с места (см)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721922"/>
            <a:ext cx="4937760" cy="860411"/>
          </a:xfrm>
        </p:spPr>
        <p:txBody>
          <a:bodyPr/>
          <a:lstStyle/>
          <a:p>
            <a:pPr algn="ctr"/>
            <a:r>
              <a:rPr lang="ru-RU" dirty="0" smtClean="0"/>
              <a:t>Челночный бег 3х10 м (сек)</a:t>
            </a: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096963" y="2582863"/>
          <a:ext cx="4938712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6218238" y="2582863"/>
          <a:ext cx="4937125" cy="328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82593" y="1888177"/>
            <a:ext cx="376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Отжимания (кол-во раз)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Исходя из данного сравнительного анализа, мы можем сделать вывод, что в каждом виде испытания результаты в экспериментальной группе улучшились, а следовательно использование разработанного комплекса упражнений, для повышения результатов учеников при сдаче норм ГТО подтвердил свою эффективность.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437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405" y="177448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Изучив историю возникновения комплекса ГТО, мы выяснили,  когда возник комплекс ГТО в СССР, какой возраст охватывал данный комплекс и в чем была его особенность.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Рассмотрев современный комплекс ГТО, который вновь возродил президент В. В. Путин 24 марта 2014 года, мы посмотрели в чем отличие его от старого комплекса ГТО выяснили, что главной задачей государства - это развитие физической культуры и спорта.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Проведя опрос на учащихся 5-6 классах, мы поняли, что мало кто из детей занимается спортом и вообще хотели бы ставать комплекс ГТО.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Создав комплекс упражнений и используя его один раз в неделю на уроках физической культуры, мы </a:t>
            </a:r>
            <a:r>
              <a:rPr lang="ru-RU" dirty="0" err="1" smtClean="0">
                <a:solidFill>
                  <a:schemeClr val="tx1"/>
                </a:solidFill>
              </a:rPr>
              <a:t>смотивировали</a:t>
            </a:r>
            <a:r>
              <a:rPr lang="ru-RU" dirty="0" smtClean="0">
                <a:solidFill>
                  <a:schemeClr val="tx1"/>
                </a:solidFill>
              </a:rPr>
              <a:t> детей занятиям на спортивных секциях, многие даже стали заниматься спортом и захотели сдать комплекс ГТО полностью. Так как сами увидели и прочувствовали на себе прирост результатов и захотели посмотреть способны ли они получить золотой знак ГТО.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9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17269" y="1738856"/>
            <a:ext cx="10058400" cy="40233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Цели и задачи моего исследования достигнуты, гипотеза подтвердила свою эффективность.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Мы надеемся что интерес к занятиям спорта у учащихся нашей школы станет больше. И всем под силу будет выполнить Комплекс ГТО и получить один из </a:t>
            </a:r>
            <a:r>
              <a:rPr lang="ru-RU" smtClean="0">
                <a:solidFill>
                  <a:schemeClr val="tx1"/>
                </a:solidFill>
              </a:rPr>
              <a:t>знаков отличия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3" y="1294410"/>
            <a:ext cx="8229600" cy="30282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Актуальность: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заключается в привлечении учащихся к занятиям спорта, а также к увеличению двигательной активности через желание улучшить свои результаты и сдать комплекс  ГТО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E: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0857" y="2327565"/>
            <a:ext cx="3123211" cy="266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029" y="253946"/>
            <a:ext cx="9914708" cy="136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Цель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исследования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: разработать комплекс упражнений, который поможет повысить результаты при  сдачи  норм ГТО.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59527"/>
            <a:ext cx="10058400" cy="4475018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Гипотеза: </a:t>
            </a:r>
            <a:r>
              <a:rPr lang="ru-RU" dirty="0" smtClean="0">
                <a:solidFill>
                  <a:schemeClr val="tx1"/>
                </a:solidFill>
              </a:rPr>
              <a:t>многим ученикам не под силу сдать нормы ГТО и показать высокие результаты.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Мы считаем, что если внедрить на секционном занятии в 5-х классах, как третий час в неделю физической культуры, разработанный комплекс упражнений, по подготовке к сдачам норм ГТО, то ученики смогут успешно сдать нормы ГТО и получить знак ГТО.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E:\23c19414942b4675dfed568084571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5037" y="3686551"/>
            <a:ext cx="3384468" cy="2256312"/>
          </a:xfrm>
          <a:prstGeom prst="rect">
            <a:avLst/>
          </a:prstGeom>
          <a:noFill/>
        </p:spPr>
      </p:pic>
      <p:pic>
        <p:nvPicPr>
          <p:cNvPr id="1028" name="Picture 4" descr="E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856" y="3643002"/>
            <a:ext cx="4008788" cy="2345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6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1769423"/>
            <a:ext cx="8728364" cy="380010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dirty="0" smtClean="0">
                <a:solidFill>
                  <a:schemeClr val="tx1"/>
                </a:solidFill>
              </a:rPr>
              <a:t>Задачи исследования: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Охарактеризовать историю возникновения ГТО.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2. Рассмотреть современный комплекс ГТО.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3. Провести опрос у учеников, чтобы выявить актуальность проблемы.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4. Создать комплекс упражнений для учащихся 5-6 классов для успешной сдачи норм ГТО.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5. Проверить эффективность создания комплекса упражнений для повышения результатов при сдач норм ГТО.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3074" name="Picture 2" descr="E:\7cfc643c59fe361c5498d76a994b44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041" y="1917883"/>
            <a:ext cx="2683825" cy="3414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14" y="950028"/>
            <a:ext cx="9951521" cy="61276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+mn-lt"/>
              </a:rPr>
              <a:t>Объект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исследования</a:t>
            </a:r>
            <a:r>
              <a:rPr lang="ru-RU" sz="2400" i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комплекс ГТО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>
                <a:solidFill>
                  <a:schemeClr val="tx1"/>
                </a:solidFill>
                <a:latin typeface="+mn-lt"/>
              </a:rPr>
              <a:t>Предмет исследования</a:t>
            </a:r>
            <a:r>
              <a:rPr lang="ru-RU" sz="2400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развитие физических качеств учеников при использовании разработанного комплекса упражнений, для успешной сдачи норм ГТО.</a:t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Методы исследования: 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>анализ литературных источников, наблюдение, беседы, анкетирование, опрос, сравнение.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+mn-lt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Этапы исследования:</a:t>
            </a:r>
            <a:r>
              <a:rPr lang="ru-RU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i="1" u="sng" dirty="0" smtClean="0">
                <a:solidFill>
                  <a:schemeClr val="tx1"/>
                </a:solidFill>
                <a:latin typeface="+mn-lt"/>
              </a:rPr>
              <a:t>Первый этап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(начало октябрь 2022г.)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i="1" u="sng" dirty="0" smtClean="0">
                <a:solidFill>
                  <a:schemeClr val="tx1"/>
                </a:solidFill>
                <a:latin typeface="+mn-lt"/>
              </a:rPr>
              <a:t>Второй этап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(октябрь 2022г.)</a:t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i="1" u="sng" dirty="0" smtClean="0">
                <a:solidFill>
                  <a:schemeClr val="tx1"/>
                </a:solidFill>
                <a:latin typeface="+mn-lt"/>
              </a:rPr>
              <a:t>Третий этап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(октябрь-декабрь 2022г.)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0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56" y="684776"/>
            <a:ext cx="9667702" cy="84714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779" y="2351313"/>
            <a:ext cx="5878286" cy="3040083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 «Готов к труду и обороне» (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ГТО)-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это нормативная основа физического воспитания населения страны, нацеленная на развитие массового спорта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E: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6074" y="3359370"/>
            <a:ext cx="3758461" cy="2815175"/>
          </a:xfrm>
          <a:prstGeom prst="rect">
            <a:avLst/>
          </a:prstGeom>
          <a:noFill/>
        </p:spPr>
      </p:pic>
      <p:pic>
        <p:nvPicPr>
          <p:cNvPr id="1028" name="Picture 4" descr="E:\e4d223409a0a5df10b43694ed0d4c3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844" y="1953907"/>
            <a:ext cx="3051958" cy="3900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26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71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Начало исследования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3777" y="985652"/>
            <a:ext cx="10181903" cy="48834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начале нашего исследования, мы провели анкетирование у 5-х классов, в котором мы узнали, насколько учащиеся осведомлены о нормах ГТО</a:t>
            </a:r>
            <a:r>
              <a:rPr lang="ru-RU" sz="2400" dirty="0" smtClean="0"/>
              <a:t>.                          </a:t>
            </a:r>
            <a:endParaRPr lang="ru-RU" b="1" dirty="0" smtClean="0"/>
          </a:p>
          <a:p>
            <a:pPr algn="ctr"/>
            <a:r>
              <a:rPr lang="ru-RU" b="1" dirty="0" smtClean="0"/>
              <a:t>                                    Анкета для проверки знаний, что такое ГТО                             Таблица 1</a:t>
            </a:r>
            <a:endParaRPr lang="ru-RU" dirty="0" smtClean="0"/>
          </a:p>
          <a:p>
            <a:endParaRPr lang="ru-RU" sz="2400" dirty="0" smtClean="0"/>
          </a:p>
          <a:p>
            <a:endParaRPr lang="ru-RU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44435" y="2398815"/>
          <a:ext cx="7552708" cy="363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354"/>
                <a:gridCol w="3776354"/>
              </a:tblGrid>
              <a:tr h="3289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Ответ</a:t>
                      </a:r>
                      <a:endParaRPr lang="ru-RU" sz="1600" dirty="0"/>
                    </a:p>
                  </a:txBody>
                  <a:tcPr/>
                </a:tc>
              </a:tr>
              <a:tr h="30385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1.Знаете ли вы, что такое ГТО?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</a:t>
                      </a:r>
                      <a:endParaRPr lang="ru-RU" sz="1200" dirty="0"/>
                    </a:p>
                  </a:txBody>
                  <a:tcPr/>
                </a:tc>
              </a:tr>
              <a:tr h="5317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2.Принимают ли нормы ГТО у вас в школе?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нет; не знаю.</a:t>
                      </a:r>
                      <a:endParaRPr lang="ru-RU" sz="1200" dirty="0"/>
                    </a:p>
                  </a:txBody>
                  <a:tcPr/>
                </a:tc>
              </a:tr>
              <a:tr h="30385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3.Хотели бы вы дать нормы ГТО?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нет; боюсь, что не получится.</a:t>
                      </a:r>
                      <a:endParaRPr lang="ru-RU" sz="1200" dirty="0"/>
                    </a:p>
                  </a:txBody>
                  <a:tcPr/>
                </a:tc>
              </a:tr>
              <a:tr h="5317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4.Посоветовали бы вы сдать нормы ГТО родителям или друзьям?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нет; возможно.</a:t>
                      </a:r>
                      <a:endParaRPr lang="ru-RU" sz="1200" dirty="0"/>
                    </a:p>
                  </a:txBody>
                  <a:tcPr/>
                </a:tc>
              </a:tr>
              <a:tr h="30385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5.Занимаетесь ли вы спортом?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</a:t>
                      </a:r>
                      <a:endParaRPr lang="ru-RU" sz="1200" dirty="0"/>
                    </a:p>
                  </a:txBody>
                  <a:tcPr/>
                </a:tc>
              </a:tr>
              <a:tr h="5317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6.Считаете ли вы, что нужно готовиться к сдаче норм ГТО?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нет; не знаю.</a:t>
                      </a:r>
                      <a:endParaRPr lang="ru-RU" sz="1200" dirty="0"/>
                    </a:p>
                  </a:txBody>
                  <a:tcPr/>
                </a:tc>
              </a:tr>
              <a:tr h="75963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7.Если будут дополнительные занятия у вас в школе по подготовке к сдаче норм ГТО, вы пойдете на эти занятия?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Да; нет; возможно.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53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zkult\Desktop\Проект Спиридонова\Лера Богатырева\Защита\image-13-04-23-10-3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1879600"/>
            <a:ext cx="2370667" cy="1778000"/>
          </a:xfrm>
          <a:prstGeom prst="rect">
            <a:avLst/>
          </a:prstGeom>
          <a:noFill/>
        </p:spPr>
      </p:pic>
      <p:pic>
        <p:nvPicPr>
          <p:cNvPr id="1027" name="Picture 3" descr="C:\Users\fizkult\Desktop\Проект Спиридонова\Лера Богатырева\Защита\image-13-04-23-10-35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2" y="3835400"/>
            <a:ext cx="2472266" cy="1854200"/>
          </a:xfrm>
          <a:prstGeom prst="rect">
            <a:avLst/>
          </a:prstGeom>
          <a:noFill/>
        </p:spPr>
      </p:pic>
      <p:pic>
        <p:nvPicPr>
          <p:cNvPr id="1028" name="Picture 4" descr="C:\Users\fizkult\Desktop\Проект Спиридонова\Лера Богатырева\Защита\image-13-04-23-10-35-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142066"/>
            <a:ext cx="2717800" cy="3623733"/>
          </a:xfrm>
          <a:prstGeom prst="rect">
            <a:avLst/>
          </a:prstGeom>
          <a:noFill/>
        </p:spPr>
      </p:pic>
      <p:pic>
        <p:nvPicPr>
          <p:cNvPr id="1031" name="Picture 7" descr="C:\Users\fizkult\Desktop\Проект Спиридонова\Лера Богатырева\Защита\image-13-04-23-10-35-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930400"/>
            <a:ext cx="2861733" cy="1822203"/>
          </a:xfrm>
          <a:prstGeom prst="rect">
            <a:avLst/>
          </a:prstGeom>
          <a:noFill/>
        </p:spPr>
      </p:pic>
      <p:pic>
        <p:nvPicPr>
          <p:cNvPr id="1032" name="Picture 8" descr="C:\Users\fizkult\Desktop\Проект Спиридонова\Лера Богатырева\Защита\image-13-04-23-10-35-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2772" y="3894693"/>
            <a:ext cx="3120706" cy="1841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1344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Таблица 2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Среднеарифметическое значение тестирование ГТО на начальном этапе исследования в 5-х классах.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1338" y="1858139"/>
          <a:ext cx="10058400" cy="422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32188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«А» (∑)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«Б» (∑)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«В» (∑)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 «Г» (∑)</a:t>
                      </a:r>
                      <a:endParaRPr lang="ru-RU" sz="1400" dirty="0"/>
                    </a:p>
                  </a:txBody>
                  <a:tcPr/>
                </a:tc>
              </a:tr>
              <a:tr h="563303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Наклон вниз, стоя на скамейке (см.);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</a:tr>
              <a:tr h="80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Пресс за 1 минуту (кол-во раз);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</a:tr>
              <a:tr h="922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Прыжок в длину с места (см);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139</a:t>
                      </a:r>
                      <a:endParaRPr lang="ru-RU" sz="1400" dirty="0"/>
                    </a:p>
                  </a:txBody>
                  <a:tcPr/>
                </a:tc>
              </a:tr>
              <a:tr h="80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Челночный бег 3х10 м (сек);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9,7</a:t>
                      </a:r>
                      <a:endParaRPr lang="ru-RU" sz="1400" dirty="0"/>
                    </a:p>
                  </a:txBody>
                  <a:tcPr/>
                </a:tc>
              </a:tr>
              <a:tr h="804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Отжимания (кол-во раз)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707</TotalTime>
  <Words>909</Words>
  <Application>Microsoft Office PowerPoint</Application>
  <PresentationFormat>Произвольный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Слайд 1</vt:lpstr>
      <vt:lpstr>Актуальность: заключается в привлечении учащихся к занятиям спорта, а также к увеличению двигательной активности через желание улучшить свои результаты и сдать комплекс  ГТО. </vt:lpstr>
      <vt:lpstr>Цель исследования: разработать комплекс упражнений, который поможет повысить результаты при  сдачи  норм ГТО. </vt:lpstr>
      <vt:lpstr>Задачи исследования:  1. Охарактеризовать историю возникновения ГТО. 2. Рассмотреть современный комплекс ГТО. 3. Провести опрос у учеников, чтобы выявить актуальность проблемы. 4. Создать комплекс упражнений для учащихся 5-6 классов для успешной сдачи норм ГТО. 5. Проверить эффективность создания комплекса упражнений для повышения результатов при сдач норм ГТО.  </vt:lpstr>
      <vt:lpstr>Объект исследования: комплекс ГТО  Предмет исследования: развитие физических качеств учеников при использовании разработанного комплекса упражнений, для успешной сдачи норм ГТО. Методы исследования: анализ литературных источников, наблюдение, беседы, анкетирование, опрос, сравнение.   Этапы исследования: Первый этап (начало октябрь 2022г.) Второй этап (октябрь 2022г.) Третий этап (октябрь-декабрь 2022г.)      </vt:lpstr>
      <vt:lpstr>Слайд 6</vt:lpstr>
      <vt:lpstr>Начало исследования</vt:lpstr>
      <vt:lpstr>Тесты</vt:lpstr>
      <vt:lpstr>                                                                                                         Таблица 2  Среднеарифметическое значение тестирование ГТО на начальном этапе исследования в 5-х классах. </vt:lpstr>
      <vt:lpstr>                                                                                                         Таблица 3 Среднеарифметическое значение тестирование ГТО на заключительном этапе исследования в 5-х классах</vt:lpstr>
      <vt:lpstr>Сравнительный анализ ответов 5-х классов на анкетирование на заключительном этапе исследования </vt:lpstr>
      <vt:lpstr>Слайд 12</vt:lpstr>
      <vt:lpstr>Слайд 13</vt:lpstr>
      <vt:lpstr>Сравнительный анализ результатов тестирования в начале и конце исследования</vt:lpstr>
      <vt:lpstr>Слайд 15</vt:lpstr>
      <vt:lpstr>Слайд 16</vt:lpstr>
      <vt:lpstr>Выводы: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fizkult</cp:lastModifiedBy>
  <cp:revision>80</cp:revision>
  <dcterms:created xsi:type="dcterms:W3CDTF">2021-12-08T16:23:13Z</dcterms:created>
  <dcterms:modified xsi:type="dcterms:W3CDTF">2023-04-14T07:25:53Z</dcterms:modified>
</cp:coreProperties>
</file>