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7" r:id="rId2"/>
    <p:sldId id="258" r:id="rId3"/>
    <p:sldId id="259" r:id="rId4"/>
    <p:sldId id="260" r:id="rId5"/>
    <p:sldId id="262" r:id="rId6"/>
    <p:sldId id="280" r:id="rId7"/>
    <p:sldId id="264" r:id="rId8"/>
    <p:sldId id="281" r:id="rId9"/>
    <p:sldId id="265" r:id="rId10"/>
    <p:sldId id="28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6" y="-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Нормальная осанка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Начало эксперимента</c:v>
                </c:pt>
                <c:pt idx="1">
                  <c:v>Конец эксперимента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0.44400000000000062</c:v>
                </c:pt>
                <c:pt idx="1">
                  <c:v>0.77700000000000102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Нарушение осанки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Начало эксперимента</c:v>
                </c:pt>
                <c:pt idx="1">
                  <c:v>Конец эксперимента</c:v>
                </c:pt>
              </c:strCache>
            </c:strRef>
          </c:cat>
          <c:val>
            <c:numRef>
              <c:f>Лист1!$C$2:$C$5</c:f>
              <c:numCache>
                <c:formatCode>0.00%</c:formatCode>
                <c:ptCount val="4"/>
                <c:pt idx="0">
                  <c:v>0.55500000000000005</c:v>
                </c:pt>
                <c:pt idx="1">
                  <c:v>0.22200000000000031</c:v>
                </c:pt>
              </c:numCache>
            </c:numRef>
          </c:val>
        </c:ser>
        <c:axId val="76766208"/>
        <c:axId val="72882816"/>
      </c:barChart>
      <c:catAx>
        <c:axId val="76766208"/>
        <c:scaling>
          <c:orientation val="minMax"/>
        </c:scaling>
        <c:axPos val="b"/>
        <c:tickLblPos val="nextTo"/>
        <c:crossAx val="72882816"/>
        <c:crosses val="autoZero"/>
        <c:auto val="1"/>
        <c:lblAlgn val="ctr"/>
        <c:lblOffset val="100"/>
      </c:catAx>
      <c:valAx>
        <c:axId val="72882816"/>
        <c:scaling>
          <c:orientation val="minMax"/>
        </c:scaling>
        <c:axPos val="l"/>
        <c:majorGridlines/>
        <c:numFmt formatCode="0.00%" sourceLinked="1"/>
        <c:tickLblPos val="nextTo"/>
        <c:crossAx val="76766208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13A8D-79B8-4C00-AE7F-8B3761351777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4B8B9-3C19-4A5F-941E-CF4505116341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608788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13A8D-79B8-4C00-AE7F-8B3761351777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4B8B9-3C19-4A5F-941E-CF45051163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25241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13A8D-79B8-4C00-AE7F-8B3761351777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4B8B9-3C19-4A5F-941E-CF45051163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17766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13A8D-79B8-4C00-AE7F-8B3761351777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4B8B9-3C19-4A5F-941E-CF45051163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71470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13A8D-79B8-4C00-AE7F-8B3761351777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4B8B9-3C19-4A5F-941E-CF4505116341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574502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13A8D-79B8-4C00-AE7F-8B3761351777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4B8B9-3C19-4A5F-941E-CF45051163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66356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13A8D-79B8-4C00-AE7F-8B3761351777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4B8B9-3C19-4A5F-941E-CF45051163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14362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13A8D-79B8-4C00-AE7F-8B3761351777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4B8B9-3C19-4A5F-941E-CF45051163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79631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13A8D-79B8-4C00-AE7F-8B3761351777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4B8B9-3C19-4A5F-941E-CF45051163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90917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9213A8D-79B8-4C00-AE7F-8B3761351777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B4B8B9-3C19-4A5F-941E-CF45051163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3272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13A8D-79B8-4C00-AE7F-8B3761351777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4B8B9-3C19-4A5F-941E-CF45051163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38680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9213A8D-79B8-4C00-AE7F-8B3761351777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B4B8B9-3C19-4A5F-941E-CF4505116341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671218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3687" y="0"/>
            <a:ext cx="10667999" cy="6140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МУНИЦИПАЛЬНОЕ БЮДЖЕТНОЕ ОБЩЕОБРАЗОВАТЕЛЬНОЕ УЧРЕЖДЕНИЕ «СРЕДНЯЯ ОБЩЕОБРАЗОВАТЕЛЬНАЯ ШКОЛА № 22» ГОРОДА </a:t>
            </a:r>
            <a:r>
              <a:rPr lang="ru-RU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КАЛУГИ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ru-RU" sz="14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Секция: «Медицина»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ru-RU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Тема: «</a:t>
            </a:r>
            <a:r>
              <a:rPr lang="ru-RU" sz="2400" b="1" dirty="0" smtClean="0"/>
              <a:t>Физические упражнения, как средство предупреждения нарушений осанки у младших школьников</a:t>
            </a:r>
            <a:r>
              <a:rPr lang="ru-RU" sz="3200" b="1" dirty="0" smtClean="0"/>
              <a:t>».</a:t>
            </a:r>
            <a:endParaRPr lang="ru-RU" sz="3200" b="1" dirty="0" smtClean="0">
              <a:solidFill>
                <a:schemeClr val="tx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ru-RU" sz="3200" b="1" dirty="0" smtClean="0">
              <a:solidFill>
                <a:schemeClr val="tx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ru-RU" sz="2400" dirty="0"/>
              <a:t>Автор </a:t>
            </a:r>
            <a:r>
              <a:rPr lang="ru-RU" sz="2400" dirty="0" smtClean="0"/>
              <a:t>работы : </a:t>
            </a:r>
            <a:r>
              <a:rPr lang="ru-RU" sz="2400" dirty="0" err="1" smtClean="0"/>
              <a:t>Слепова</a:t>
            </a:r>
            <a:r>
              <a:rPr lang="ru-RU" sz="2400" dirty="0" smtClean="0"/>
              <a:t> Алина</a:t>
            </a:r>
            <a:endParaRPr lang="ru-RU" sz="2400" b="1" i="1" dirty="0"/>
          </a:p>
          <a:p>
            <a:pPr algn="r"/>
            <a:r>
              <a:rPr lang="ru-RU" sz="2400" dirty="0"/>
              <a:t>Класс: </a:t>
            </a:r>
            <a:r>
              <a:rPr lang="ru-RU" sz="2400" dirty="0" smtClean="0"/>
              <a:t>10 «А»</a:t>
            </a:r>
            <a:endParaRPr lang="ru-RU" sz="2400" dirty="0"/>
          </a:p>
          <a:p>
            <a:pPr algn="r"/>
            <a:r>
              <a:rPr lang="ru-RU" sz="2400" dirty="0"/>
              <a:t>МБОУ «Средняя общеобразовательная </a:t>
            </a:r>
          </a:p>
          <a:p>
            <a:pPr algn="r"/>
            <a:r>
              <a:rPr lang="ru-RU" sz="2400" dirty="0"/>
              <a:t>школа №22» г. Калуги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Калуга,2022</a:t>
            </a:r>
            <a:endParaRPr lang="ru-RU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631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717269" y="1738856"/>
            <a:ext cx="10058400" cy="4023360"/>
          </a:xfrm>
        </p:spPr>
        <p:txBody>
          <a:bodyPr/>
          <a:lstStyle/>
          <a:p>
            <a:r>
              <a:rPr lang="ru-RU" sz="2400" dirty="0" smtClean="0">
                <a:solidFill>
                  <a:schemeClr val="tx1"/>
                </a:solidFill>
              </a:rPr>
              <a:t>Мы считаем, что цели и задачи нашей работы выполнены, а специальный комплекс упражнений направленный на формирование правильной осанки у младших школьников будет  использоваться не только у детей начальных классах , но и старшей школе.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337" y="253946"/>
            <a:ext cx="10058400" cy="136208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+mn-lt"/>
              </a:rPr>
              <a:t>Цель </a:t>
            </a:r>
            <a:r>
              <a:rPr lang="ru-RU" sz="2400" b="1" dirty="0" smtClean="0">
                <a:solidFill>
                  <a:schemeClr val="tx1"/>
                </a:solidFill>
                <a:latin typeface="+mn-lt"/>
              </a:rPr>
              <a:t>исследования</a:t>
            </a:r>
            <a:r>
              <a:rPr lang="ru-RU" sz="2400" dirty="0" smtClean="0">
                <a:solidFill>
                  <a:schemeClr val="tx1"/>
                </a:solidFill>
                <a:latin typeface="+mn-lt"/>
              </a:rPr>
              <a:t>: </a:t>
            </a:r>
            <a:r>
              <a:rPr lang="ru-RU" sz="2400" dirty="0" smtClean="0">
                <a:solidFill>
                  <a:schemeClr val="tx1"/>
                </a:solidFill>
              </a:rPr>
              <a:t>создание специального комплекса упражнений, который поможет улучшить осанку у школьников.</a:t>
            </a:r>
            <a:endParaRPr lang="ru-RU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759527"/>
            <a:ext cx="10058400" cy="447501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Задачи исследования: 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1. Выяснить что такое осанка.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2.Выявить факторы, которые приводят к нарушении осанки.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3. Разработать комплекс упражнений для правильной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осанки.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4. Проверить эффективность специального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комплекса упражнений для правильной осанки.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 descr="F: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0134" y="3158835"/>
            <a:ext cx="4012389" cy="27789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6463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1382" y="484910"/>
            <a:ext cx="10349345" cy="5749636"/>
          </a:xfrm>
        </p:spPr>
        <p:txBody>
          <a:bodyPr>
            <a:normAutofit/>
          </a:bodyPr>
          <a:lstStyle/>
          <a:p>
            <a:r>
              <a:rPr lang="ru-RU" sz="2400" b="1" i="1" dirty="0">
                <a:solidFill>
                  <a:schemeClr val="tx1"/>
                </a:solidFill>
                <a:latin typeface="+mn-lt"/>
              </a:rPr>
              <a:t>Объект</a:t>
            </a:r>
            <a:r>
              <a:rPr lang="ru-RU" sz="2400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400" b="1" i="1" dirty="0" err="1" smtClean="0">
                <a:solidFill>
                  <a:schemeClr val="tx1"/>
                </a:solidFill>
                <a:latin typeface="+mn-lt"/>
              </a:rPr>
              <a:t>исследования</a:t>
            </a:r>
            <a:r>
              <a:rPr lang="ru-RU" sz="2400" i="1" dirty="0" err="1" smtClean="0">
                <a:solidFill>
                  <a:schemeClr val="tx1"/>
                </a:solidFill>
                <a:latin typeface="+mn-lt"/>
              </a:rPr>
              <a:t>:</a:t>
            </a:r>
            <a:r>
              <a:rPr lang="ru-RU" sz="2000" dirty="0" err="1" smtClean="0">
                <a:solidFill>
                  <a:schemeClr val="tx1"/>
                </a:solidFill>
              </a:rPr>
              <a:t>осанка</a:t>
            </a:r>
            <a:r>
              <a:rPr lang="ru-RU" sz="2000" dirty="0" smtClean="0">
                <a:solidFill>
                  <a:schemeClr val="tx1"/>
                </a:solidFill>
              </a:rPr>
              <a:t> младших школьников</a:t>
            </a:r>
            <a:r>
              <a:rPr lang="ru-RU" sz="2400" dirty="0">
                <a:solidFill>
                  <a:schemeClr val="tx1"/>
                </a:solidFill>
                <a:latin typeface="+mn-lt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+mn-lt"/>
              </a:rPr>
            </a:br>
            <a:r>
              <a:rPr lang="ru-RU" sz="2400" b="1" i="1" dirty="0">
                <a:solidFill>
                  <a:schemeClr val="tx1"/>
                </a:solidFill>
                <a:latin typeface="+mn-lt"/>
              </a:rPr>
              <a:t>Предмет исследования</a:t>
            </a:r>
            <a:r>
              <a:rPr lang="ru-RU" sz="2400" i="1" dirty="0">
                <a:solidFill>
                  <a:schemeClr val="tx1"/>
                </a:solidFill>
                <a:latin typeface="+mn-lt"/>
              </a:rPr>
              <a:t>: </a:t>
            </a:r>
            <a:r>
              <a:rPr lang="ru-RU" sz="2000" dirty="0" smtClean="0">
                <a:solidFill>
                  <a:schemeClr val="tx1"/>
                </a:solidFill>
              </a:rPr>
              <a:t>формирование правильной осанки у школьников</a:t>
            </a:r>
            <a:r>
              <a:rPr lang="ru-RU" sz="24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latin typeface="+mn-lt"/>
              </a:rPr>
            </a:br>
            <a:r>
              <a:rPr lang="ru-RU" sz="2400" dirty="0">
                <a:solidFill>
                  <a:schemeClr val="tx1"/>
                </a:solidFill>
                <a:latin typeface="+mn-lt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+mn-lt"/>
              </a:rPr>
            </a:br>
            <a:r>
              <a:rPr lang="ru-RU" sz="2400" b="1" i="1" dirty="0">
                <a:solidFill>
                  <a:schemeClr val="tx1"/>
                </a:solidFill>
                <a:latin typeface="+mn-lt"/>
              </a:rPr>
              <a:t>Методы исследования:</a:t>
            </a:r>
            <a:r>
              <a:rPr lang="ru-RU" sz="2400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+mn-lt"/>
              </a:rPr>
              <a:t>анализ литературных источников, наблюдение, беседы, анкетирование, опрос, сравнение</a:t>
            </a:r>
            <a:r>
              <a:rPr lang="ru-RU" sz="2400" dirty="0" smtClean="0">
                <a:solidFill>
                  <a:schemeClr val="tx1"/>
                </a:solidFill>
                <a:latin typeface="+mn-lt"/>
              </a:rPr>
              <a:t>.</a:t>
            </a:r>
            <a:r>
              <a:rPr lang="ru-RU" sz="2400" dirty="0">
                <a:solidFill>
                  <a:schemeClr val="tx1"/>
                </a:solidFill>
                <a:latin typeface="+mn-lt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+mn-lt"/>
              </a:rPr>
            </a:br>
            <a:r>
              <a:rPr lang="ru-RU" sz="24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+mn-lt"/>
              </a:rPr>
            </a:br>
            <a:r>
              <a:rPr lang="ru-RU" sz="2400" b="1" dirty="0" smtClean="0">
                <a:solidFill>
                  <a:schemeClr val="tx1"/>
                </a:solidFill>
                <a:latin typeface="+mn-lt"/>
              </a:rPr>
              <a:t>Этапы исследования:</a:t>
            </a:r>
            <a:r>
              <a:rPr lang="ru-RU" sz="24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+mn-lt"/>
              </a:rPr>
            </a:br>
            <a:r>
              <a:rPr lang="ru-RU" sz="2000" i="1" u="sng" dirty="0" smtClean="0">
                <a:solidFill>
                  <a:schemeClr val="tx1"/>
                </a:solidFill>
              </a:rPr>
              <a:t>Первый этап </a:t>
            </a:r>
            <a:r>
              <a:rPr lang="ru-RU" sz="2000" dirty="0" smtClean="0">
                <a:solidFill>
                  <a:schemeClr val="tx1"/>
                </a:solidFill>
              </a:rPr>
              <a:t>(начало сентября 2022г.)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i="1" u="sng" dirty="0" smtClean="0">
                <a:solidFill>
                  <a:schemeClr val="tx1"/>
                </a:solidFill>
              </a:rPr>
              <a:t>Второй этап </a:t>
            </a:r>
            <a:r>
              <a:rPr lang="ru-RU" sz="2000" dirty="0" smtClean="0">
                <a:solidFill>
                  <a:schemeClr val="tx1"/>
                </a:solidFill>
              </a:rPr>
              <a:t>(сентябрь 2022г)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i="1" u="sng" dirty="0" smtClean="0">
                <a:solidFill>
                  <a:schemeClr val="tx1"/>
                </a:solidFill>
              </a:rPr>
              <a:t>Третий этап </a:t>
            </a:r>
            <a:r>
              <a:rPr lang="ru-RU" sz="2000" dirty="0" smtClean="0">
                <a:solidFill>
                  <a:schemeClr val="tx1"/>
                </a:solidFill>
              </a:rPr>
              <a:t>(сентябрь-ноябрь 2022г.) 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406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715457"/>
            <a:ext cx="9667702" cy="2318052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chemeClr val="tx1"/>
                </a:solidFill>
                <a:latin typeface="+mn-lt"/>
              </a:rPr>
              <a:t>Гипотеза исследования</a:t>
            </a:r>
            <a:r>
              <a:rPr lang="ru-RU" sz="2200" b="1" dirty="0" smtClean="0">
                <a:solidFill>
                  <a:schemeClr val="tx1"/>
                </a:solidFill>
                <a:latin typeface="+mn-lt"/>
              </a:rPr>
              <a:t>:</a:t>
            </a:r>
            <a:r>
              <a:rPr lang="ru-RU" sz="2200" dirty="0" smtClean="0">
                <a:solidFill>
                  <a:schemeClr val="tx1"/>
                </a:solidFill>
                <a:latin typeface="+mn-lt"/>
              </a:rPr>
              <a:t> в связи с тем, что школьники ведут сидячий образ жизни и у многих из них формируется неправильная осанка, мы считаем, что необходимо использовать специальный комплекс упражнений, тогда у многих детей решатся проблемы, связанные с нарушением осанки.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7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ru-RU" sz="2700" dirty="0" smtClean="0">
                <a:solidFill>
                  <a:schemeClr val="tx1"/>
                </a:solidFill>
                <a:latin typeface="+mn-lt"/>
              </a:rPr>
            </a:br>
            <a:r>
              <a:rPr lang="ru-RU" sz="2700" dirty="0" smtClean="0">
                <a:solidFill>
                  <a:schemeClr val="tx1"/>
                </a:solidFill>
              </a:rPr>
              <a:t/>
            </a:r>
            <a:br>
              <a:rPr lang="ru-RU" sz="2700" dirty="0" smtClean="0">
                <a:solidFill>
                  <a:schemeClr val="tx1"/>
                </a:solidFill>
              </a:rPr>
            </a:br>
            <a:r>
              <a:rPr lang="ru-RU" sz="2700" dirty="0">
                <a:solidFill>
                  <a:schemeClr val="tx1"/>
                </a:solidFill>
              </a:rPr>
              <a:t/>
            </a:r>
            <a:br>
              <a:rPr lang="ru-RU" sz="2700" dirty="0">
                <a:solidFill>
                  <a:schemeClr val="tx1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3990110"/>
            <a:ext cx="6619702" cy="1878984"/>
          </a:xfrm>
        </p:spPr>
        <p:txBody>
          <a:bodyPr>
            <a:normAutofit fontScale="92500" lnSpcReduction="10000"/>
          </a:bodyPr>
          <a:lstStyle/>
          <a:p>
            <a:r>
              <a:rPr lang="ru-RU" sz="2400" b="1" dirty="0">
                <a:solidFill>
                  <a:schemeClr val="tx1"/>
                </a:solidFill>
              </a:rPr>
              <a:t>Практическая </a:t>
            </a:r>
            <a:r>
              <a:rPr lang="ru-RU" sz="2400" b="1" dirty="0" err="1" smtClean="0">
                <a:solidFill>
                  <a:schemeClr val="tx1"/>
                </a:solidFill>
              </a:rPr>
              <a:t>значимость</a:t>
            </a:r>
            <a:r>
              <a:rPr lang="ru-RU" sz="2400" dirty="0" err="1" smtClean="0">
                <a:solidFill>
                  <a:schemeClr val="tx1"/>
                </a:solidFill>
              </a:rPr>
              <a:t>:</a:t>
            </a:r>
            <a:r>
              <a:rPr lang="ru-RU" sz="2200" dirty="0" err="1" smtClean="0">
                <a:solidFill>
                  <a:schemeClr val="tx1"/>
                </a:solidFill>
              </a:rPr>
              <a:t>заключается</a:t>
            </a:r>
            <a:r>
              <a:rPr lang="ru-RU" sz="2200" dirty="0" smtClean="0">
                <a:solidFill>
                  <a:schemeClr val="tx1"/>
                </a:solidFill>
              </a:rPr>
              <a:t> в привлечении внимания к данной проблеме не только младших школьников, но и школьников среднего и старшего звена, и их родителей. Это поможет многим детям избавиться  от болей в спине и шее, а также избежать нарушений осанки.</a:t>
            </a:r>
          </a:p>
          <a:p>
            <a:r>
              <a:rPr lang="ru-RU" sz="2200" dirty="0" smtClean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9269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Начало исследования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Эксперимент проводился вместе с медицинским работником нашей школы. В тестирование мы включили визуальный осмотр ребенка, здесь обращали внимание на: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- расположение лопаток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- асимметрия ягодичных ямок;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- вид грудной клетки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- симметричность ребер.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 И положение корпуса  ребенка около  стены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533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97280" y="451262"/>
            <a:ext cx="10058400" cy="5417832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Исследование проводилось в МБОУ «СОШ№22» г. Калуга, на учениках 2 «А» класса. С 5 сентября 2022 года по 30 ноября 2022года.</a:t>
            </a:r>
          </a:p>
          <a:p>
            <a:endParaRPr lang="ru-RU" b="1" dirty="0" smtClean="0"/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Таблица 1</a:t>
            </a:r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Результаты визуального осмотра учащихся в начале исследования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948872" y="3154109"/>
          <a:ext cx="8127999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pPr marL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Нормальная осанка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Нарушение осанки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2 «А» </a:t>
                      </a:r>
                    </a:p>
                    <a:p>
                      <a:pPr marL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(36 человек)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16 человек = 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44,5%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20 человек = 55,5%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В конце нашего исследования,30 ноября, мы повторно провели визуальный осмотр учащихся 2 «А» класса, совместно с медсестрой.</a:t>
            </a:r>
          </a:p>
          <a:p>
            <a:pPr algn="r">
              <a:buNone/>
            </a:pPr>
            <a:r>
              <a:rPr lang="ru-RU" b="1" dirty="0" smtClean="0">
                <a:solidFill>
                  <a:schemeClr val="tx1"/>
                </a:solidFill>
              </a:rPr>
              <a:t>Таблица 2</a:t>
            </a:r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Результаты визуального осмотра учащихся в конце исследования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03170" y="629392"/>
            <a:ext cx="821772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70C0"/>
                </a:solidFill>
              </a:rPr>
              <a:t>Конец исследования</a:t>
            </a:r>
            <a:endParaRPr lang="ru-RU" sz="44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98255" y="3854752"/>
          <a:ext cx="8127999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pPr marL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Нормальная осанка</a:t>
                      </a:r>
                      <a:endParaRPr lang="ru-RU" sz="18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Нарушение осанки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 «А» </a:t>
                      </a:r>
                    </a:p>
                    <a:p>
                      <a:pPr marL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(36 человек)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28 человек = 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77,8%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8 человек = 22,2%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25103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2"/>
                </a:solidFill>
              </a:rPr>
              <a:t>Сравнительны анализ</a:t>
            </a:r>
            <a:endParaRPr lang="ru-RU" dirty="0">
              <a:solidFill>
                <a:schemeClr val="accent2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96963" y="1923803"/>
          <a:ext cx="7928284" cy="3945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34379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Выводы: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5405" y="1774482"/>
            <a:ext cx="10058400" cy="402336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Итак, в данном исследовании мы выяснили, что осанка-это непринуждённое положение тела, которое определяется физиологическими изгибами позвоночника и мышечно-связочным аппаратом.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Обнаружили причины нарушения осанки у детей. Мы </a:t>
            </a:r>
            <a:r>
              <a:rPr lang="ru-RU" dirty="0" err="1" smtClean="0">
                <a:solidFill>
                  <a:schemeClr val="tx1"/>
                </a:solidFill>
              </a:rPr>
              <a:t>заметили,что</a:t>
            </a:r>
            <a:r>
              <a:rPr lang="ru-RU" dirty="0" smtClean="0">
                <a:solidFill>
                  <a:schemeClr val="tx1"/>
                </a:solidFill>
              </a:rPr>
              <a:t> нарушение осанки у детей проявляются в период активного роста и начала школы 6-8 лет, а также в 11-12 лет, когда кости и мышцы ребенка резко увеличиваются в длину.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Причины нарушения осанки могут воздействовать на организм ребенка по отдельности или комплексно. В последнем случае вероятность серьезных заболевания и отклонений в развитии существенно возрастает.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6595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311</TotalTime>
  <Words>499</Words>
  <Application>Microsoft Office PowerPoint</Application>
  <PresentationFormat>Произвольный</PresentationFormat>
  <Paragraphs>62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Ретро</vt:lpstr>
      <vt:lpstr>Слайд 1</vt:lpstr>
      <vt:lpstr>Цель исследования: создание специального комплекса упражнений, который поможет улучшить осанку у школьников.</vt:lpstr>
      <vt:lpstr>Объект исследования:осанка младших школьников Предмет исследования: формирование правильной осанки у школьников  Методы исследования: анализ литературных источников, наблюдение, беседы, анкетирование, опрос, сравнение.  Этапы исследования: Первый этап (начало сентября 2022г.) Второй этап (сентябрь 2022г) Третий этап (сентябрь-ноябрь 2022г.)    </vt:lpstr>
      <vt:lpstr>Гипотеза исследования: в связи с тем, что школьники ведут сидячий образ жизни и у многих из них формируется неправильная осанка, мы считаем, что необходимо использовать специальный комплекс упражнений, тогда у многих детей решатся проблемы, связанные с нарушением осанки.     </vt:lpstr>
      <vt:lpstr>Начало исследования</vt:lpstr>
      <vt:lpstr>Слайд 6</vt:lpstr>
      <vt:lpstr>Слайд 7</vt:lpstr>
      <vt:lpstr>Сравнительны анализ</vt:lpstr>
      <vt:lpstr>Выводы:</vt:lpstr>
      <vt:lpstr>Слайд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</dc:creator>
  <cp:lastModifiedBy>fizkult</cp:lastModifiedBy>
  <cp:revision>35</cp:revision>
  <dcterms:created xsi:type="dcterms:W3CDTF">2021-12-08T16:23:13Z</dcterms:created>
  <dcterms:modified xsi:type="dcterms:W3CDTF">2023-05-02T05:12:58Z</dcterms:modified>
</cp:coreProperties>
</file>